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632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68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805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805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66D41952-D956-4853-A4BE-8915C77D5375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1241425"/>
            <a:ext cx="25098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5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6BF1344A-B6A5-4C84-9E3C-8A2576727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59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79625" y="1241425"/>
            <a:ext cx="2509838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1344A-B6A5-4C84-9E3C-8A25767273B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8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11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3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8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17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8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9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5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55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14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8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EB39-318C-4415-B26A-D256D41338F0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C8F2-D1BB-40AD-8FF2-2ADE05E61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3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6840000" cy="9108000"/>
          </a:xfrm>
          <a:prstGeom prst="rect">
            <a:avLst/>
          </a:prstGeom>
          <a:noFill/>
          <a:ln>
            <a:solidFill>
              <a:srgbClr val="276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15238" y="110171"/>
            <a:ext cx="3040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9900"/>
                </a:solidFill>
              </a:rPr>
              <a:t> </a:t>
            </a:r>
            <a:endParaRPr lang="ru-RU" sz="2000" b="1" dirty="0" smtClean="0">
              <a:solidFill>
                <a:srgbClr val="FF99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0030" y="3954850"/>
            <a:ext cx="6502156" cy="4306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050" b="1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105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3982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tabLst>
                <a:tab pos="3675063" algn="l"/>
              </a:tabLst>
            </a:pP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b="1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</a:t>
            </a:r>
            <a:r>
              <a:rPr lang="ru-RU" b="1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 defTabSz="685487">
              <a:lnSpc>
                <a:spcPts val="1350"/>
              </a:lnSpc>
              <a:tabLst>
                <a:tab pos="2756297" algn="l"/>
              </a:tabLst>
            </a:pPr>
            <a:r>
              <a:rPr lang="ru-RU" sz="20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lvl="0" indent="-228600" algn="ctr" defTabSz="685487">
              <a:lnSpc>
                <a:spcPts val="1125"/>
              </a:lnSpc>
              <a:spcBef>
                <a:spcPts val="450"/>
              </a:spcBef>
              <a:spcAft>
                <a:spcPts val="450"/>
              </a:spcAft>
              <a:buAutoNum type="arabicPeriod"/>
              <a:tabLst>
                <a:tab pos="2756297" algn="l"/>
              </a:tabLst>
            </a:pPr>
            <a:r>
              <a:rPr lang="ru-RU" sz="1400" b="1" u="sng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u="sng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</a:t>
            </a:r>
            <a:r>
              <a:rPr lang="ru-RU" b="1" u="sng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01.10.2023 по 31.12.2023 </a:t>
            </a:r>
            <a:r>
              <a:rPr lang="ru-RU" sz="1400" b="1" u="sng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(включительно) </a:t>
            </a:r>
            <a:endParaRPr lang="ru-RU" sz="1400" b="1" u="sng" dirty="0" smtClean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685487">
              <a:lnSpc>
                <a:spcPts val="1125"/>
              </a:lnSpc>
              <a:spcBef>
                <a:spcPts val="450"/>
              </a:spcBef>
              <a:spcAft>
                <a:spcPts val="450"/>
              </a:spcAft>
              <a:tabLst>
                <a:tab pos="2756297" algn="l"/>
              </a:tabLst>
            </a:pPr>
            <a:r>
              <a:rPr lang="ru-RU" sz="1400" b="1" u="sng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u="sng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клиенту </a:t>
            </a:r>
            <a:r>
              <a:rPr lang="ru-RU" sz="1400" b="1" u="sng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</a:t>
            </a:r>
            <a:r>
              <a:rPr lang="ru-RU" sz="1400" b="1" u="sng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ctr" defTabSz="685487">
              <a:lnSpc>
                <a:spcPts val="1125"/>
              </a:lnSpc>
              <a:spcBef>
                <a:spcPts val="450"/>
              </a:spcBef>
              <a:spcAft>
                <a:spcPts val="450"/>
              </a:spcAft>
              <a:tabLst>
                <a:tab pos="2756297" algn="l"/>
              </a:tabLst>
            </a:pPr>
            <a:endParaRPr lang="ru-RU" sz="1100" b="1" u="sng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lvl="0" indent="-128588" algn="just" defTabSz="685487">
              <a:lnSpc>
                <a:spcPts val="600"/>
              </a:lnSpc>
              <a:buFont typeface="Wingdings" panose="05000000000000000000" pitchFamily="2" charset="2"/>
              <a:buChar char="Ø"/>
              <a:tabLst>
                <a:tab pos="2756297" algn="l"/>
              </a:tabLst>
            </a:pPr>
            <a:r>
              <a:rPr lang="ru-RU" sz="105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Иметь действующую/вновь открытую дебетовую карту с тарифным </a:t>
            </a:r>
            <a:r>
              <a:rPr lang="ru-RU" sz="105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планом</a:t>
            </a:r>
          </a:p>
          <a:p>
            <a:pPr lvl="0" algn="just" defTabSz="685487">
              <a:lnSpc>
                <a:spcPts val="600"/>
              </a:lnSpc>
              <a:tabLst>
                <a:tab pos="2756297" algn="l"/>
              </a:tabLst>
            </a:pPr>
            <a:endParaRPr lang="ru-RU" sz="105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685487">
              <a:lnSpc>
                <a:spcPts val="600"/>
              </a:lnSpc>
              <a:tabLst>
                <a:tab pos="2756297" algn="l"/>
              </a:tabLst>
            </a:pPr>
            <a:r>
              <a:rPr lang="ru-RU" sz="105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«Пенсионный</a:t>
            </a:r>
            <a:r>
              <a:rPr lang="ru-RU" sz="105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lvl="0" algn="just" defTabSz="685487">
              <a:lnSpc>
                <a:spcPts val="600"/>
              </a:lnSpc>
              <a:tabLst>
                <a:tab pos="2756297" algn="l"/>
              </a:tabLst>
            </a:pPr>
            <a:endParaRPr lang="ru-RU" sz="105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lvl="0" indent="-128588" algn="just" defTabSz="685487">
              <a:lnSpc>
                <a:spcPts val="1125"/>
              </a:lnSpc>
              <a:buFont typeface="Wingdings" panose="05000000000000000000" pitchFamily="2" charset="2"/>
              <a:buChar char="Ø"/>
              <a:tabLst>
                <a:tab pos="2756297" algn="l"/>
              </a:tabLst>
            </a:pPr>
            <a:r>
              <a:rPr lang="ru-RU" sz="105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Оформить заявление на перевод пенсии на счет данной дебетовой </a:t>
            </a:r>
            <a:r>
              <a:rPr lang="ru-RU" sz="105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карты</a:t>
            </a:r>
          </a:p>
          <a:p>
            <a:pPr marL="128588" lvl="0" indent="-128588" algn="just" defTabSz="685487">
              <a:lnSpc>
                <a:spcPts val="1125"/>
              </a:lnSpc>
              <a:buFont typeface="Wingdings" panose="05000000000000000000" pitchFamily="2" charset="2"/>
              <a:buChar char="Ø"/>
              <a:tabLst>
                <a:tab pos="2756297" algn="l"/>
              </a:tabLst>
            </a:pPr>
            <a:endParaRPr lang="ru-RU" sz="1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685487">
              <a:lnSpc>
                <a:spcPts val="1125"/>
              </a:lnSpc>
              <a:tabLst>
                <a:tab pos="2756297" algn="l"/>
              </a:tabLst>
            </a:pPr>
            <a:endParaRPr lang="ru-RU" sz="1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685487">
              <a:lnSpc>
                <a:spcPts val="1125"/>
              </a:lnSpc>
              <a:tabLst>
                <a:tab pos="2756297" algn="l"/>
              </a:tabLst>
            </a:pPr>
            <a:r>
              <a:rPr lang="ru-RU" sz="1400" b="1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u="sng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</a:t>
            </a:r>
            <a:r>
              <a:rPr lang="ru-RU" sz="1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01.10.2023 по 29.02.2024 </a:t>
            </a:r>
            <a:r>
              <a:rPr lang="ru-RU" sz="1400" b="1" u="sng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(включительно</a:t>
            </a:r>
            <a:r>
              <a:rPr lang="ru-RU" sz="1400" b="1" u="sng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ctr" defTabSz="685487">
              <a:lnSpc>
                <a:spcPts val="1125"/>
              </a:lnSpc>
              <a:tabLst>
                <a:tab pos="2756297" algn="l"/>
              </a:tabLst>
            </a:pPr>
            <a:endParaRPr lang="ru-RU" sz="1400" b="1" u="sng" dirty="0" smtClean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685487">
              <a:lnSpc>
                <a:spcPts val="1125"/>
              </a:lnSpc>
              <a:tabLst>
                <a:tab pos="2756297" algn="l"/>
              </a:tabLst>
            </a:pPr>
            <a:r>
              <a:rPr lang="ru-RU" sz="1400" b="1" u="sng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u="sng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клиенту необходимо</a:t>
            </a:r>
            <a:r>
              <a:rPr lang="ru-RU" sz="1400" b="1" u="sng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 defTabSz="685487">
              <a:lnSpc>
                <a:spcPts val="1125"/>
              </a:lnSpc>
              <a:tabLst>
                <a:tab pos="2756297" algn="l"/>
              </a:tabLst>
            </a:pPr>
            <a:endParaRPr lang="ru-RU" sz="1100" b="1" u="sng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lvl="0" indent="-128588" algn="just" defTabSz="685487">
              <a:lnSpc>
                <a:spcPts val="1125"/>
              </a:lnSpc>
              <a:buFont typeface="Wingdings" panose="05000000000000000000" pitchFamily="2" charset="2"/>
              <a:buChar char="Ø"/>
              <a:tabLst>
                <a:tab pos="2756297" algn="l"/>
              </a:tabLst>
            </a:pPr>
            <a:r>
              <a:rPr lang="ru-RU" sz="105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получить первое зачисление пенсии на счет дебетовой карты, указанной в п.1;</a:t>
            </a:r>
          </a:p>
          <a:p>
            <a:pPr marL="128588" lvl="0" indent="-128588" algn="just" defTabSz="685487">
              <a:lnSpc>
                <a:spcPts val="1125"/>
              </a:lnSpc>
              <a:buFont typeface="Wingdings" panose="05000000000000000000" pitchFamily="2" charset="2"/>
              <a:buChar char="Ø"/>
              <a:tabLst>
                <a:tab pos="2756297" algn="l"/>
              </a:tabLst>
            </a:pPr>
            <a:r>
              <a:rPr lang="ru-RU" sz="105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совершить минимум одну расходную операцию на любую сумму с использованием Карты/реквизитов Карты/счета карты, на которую поступает пенсия</a:t>
            </a:r>
            <a:r>
              <a:rPr lang="ru-RU" sz="11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800" b="1" dirty="0" smtClean="0">
                <a:solidFill>
                  <a:srgbClr val="27632E"/>
                </a:solidFill>
              </a:rPr>
              <a:t>           </a:t>
            </a:r>
          </a:p>
          <a:p>
            <a:pPr lvl="0" algn="ctr"/>
            <a:endParaRPr lang="ru-RU" sz="2400" b="1" dirty="0">
              <a:solidFill>
                <a:srgbClr val="27632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0340" y="871009"/>
            <a:ext cx="2987046" cy="3341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27632E"/>
                </a:solidFill>
              </a:rPr>
              <a:t>Переведите пенсию </a:t>
            </a:r>
            <a:r>
              <a:rPr lang="ru-RU" sz="2800" b="1" dirty="0" smtClean="0">
                <a:solidFill>
                  <a:srgbClr val="27632E"/>
                </a:solidFill>
              </a:rPr>
              <a:t>в АО </a:t>
            </a:r>
            <a:r>
              <a:rPr lang="ru-RU" sz="2800" b="1" dirty="0" err="1" smtClean="0">
                <a:solidFill>
                  <a:srgbClr val="27632E"/>
                </a:solidFill>
              </a:rPr>
              <a:t>Россельхозбанк</a:t>
            </a:r>
            <a:endParaRPr lang="ru-RU" sz="2800" b="1" smtClean="0">
              <a:solidFill>
                <a:srgbClr val="27632E"/>
              </a:solidFill>
            </a:endParaRPr>
          </a:p>
          <a:p>
            <a:pPr lvl="0" algn="ctr"/>
            <a:r>
              <a:rPr lang="ru-RU" sz="2800" b="1" smtClean="0">
                <a:solidFill>
                  <a:srgbClr val="27632E"/>
                </a:solidFill>
              </a:rPr>
              <a:t> </a:t>
            </a:r>
            <a:r>
              <a:rPr lang="ru-RU" sz="2800" b="1" dirty="0">
                <a:solidFill>
                  <a:srgbClr val="FF9900"/>
                </a:solidFill>
              </a:rPr>
              <a:t>и</a:t>
            </a:r>
            <a:r>
              <a:rPr lang="ru-RU" sz="2800" b="1" dirty="0">
                <a:solidFill>
                  <a:srgbClr val="27632E"/>
                </a:solidFill>
              </a:rPr>
              <a:t> </a:t>
            </a:r>
            <a:r>
              <a:rPr lang="ru-RU" sz="2800" b="1" dirty="0">
                <a:solidFill>
                  <a:srgbClr val="FF9900"/>
                </a:solidFill>
              </a:rPr>
              <a:t>получите </a:t>
            </a:r>
          </a:p>
          <a:p>
            <a:pPr lvl="0" algn="ctr"/>
            <a:r>
              <a:rPr lang="ru-RU" sz="2400" b="1" dirty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2500 рублей </a:t>
            </a:r>
            <a:endParaRPr lang="ru-RU" sz="2400" b="1" dirty="0" smtClean="0">
              <a:solidFill>
                <a:srgbClr val="2763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4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счет уже </a:t>
            </a:r>
            <a:r>
              <a:rPr lang="ru-RU" sz="24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следующем месяце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29" y="4163477"/>
            <a:ext cx="646232" cy="62580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7645706"/>
            <a:ext cx="655503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ru-RU" sz="1600" b="1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подробную информацию вы можете получить: </a:t>
            </a:r>
            <a:r>
              <a:rPr lang="ru-RU" sz="16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Банка </a:t>
            </a:r>
            <a:r>
              <a:rPr lang="en-US" sz="16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www.rshb.ru</a:t>
            </a:r>
            <a:endParaRPr lang="ru-RU" sz="1600" b="1" dirty="0" smtClean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2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офисе Банка по адресу:</a:t>
            </a:r>
            <a:r>
              <a:rPr lang="ru-RU" sz="12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</a:p>
          <a:p>
            <a:pPr algn="ctr"/>
            <a:r>
              <a:rPr lang="ru-RU" sz="1600" b="1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sz="1600" b="1" dirty="0" err="1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Касторное</a:t>
            </a:r>
            <a:r>
              <a:rPr lang="ru-RU" sz="16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 </a:t>
            </a:r>
            <a:r>
              <a:rPr lang="ru-RU" sz="1600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Советская, д.8          </a:t>
            </a:r>
          </a:p>
          <a:p>
            <a:pPr algn="ctr"/>
            <a:r>
              <a:rPr lang="ru-RU" sz="1000" b="1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000" b="1" dirty="0" err="1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1000" b="1" dirty="0" smtClean="0">
                <a:solidFill>
                  <a:srgbClr val="2763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».Генеральная лицензия Банка России №3349 от 12.08.2015г</a:t>
            </a:r>
            <a:endParaRPr lang="ru-RU" sz="1000" b="1" dirty="0">
              <a:solidFill>
                <a:srgbClr val="2763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231" y="7734106"/>
            <a:ext cx="669448" cy="67721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5060" y="594677"/>
            <a:ext cx="3437125" cy="318411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520262" y="-5"/>
            <a:ext cx="1483162" cy="59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6326</TotalTime>
  <Words>147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Бугин Денис Юрьевич</dc:creator>
  <cp:lastModifiedBy>Воронцова Марина Александровна</cp:lastModifiedBy>
  <cp:revision>44</cp:revision>
  <cp:lastPrinted>2023-10-05T05:13:32Z</cp:lastPrinted>
  <dcterms:created xsi:type="dcterms:W3CDTF">2019-08-07T07:03:57Z</dcterms:created>
  <dcterms:modified xsi:type="dcterms:W3CDTF">2023-10-05T05:14:46Z</dcterms:modified>
</cp:coreProperties>
</file>