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783" autoAdjust="0"/>
  </p:normalViewPr>
  <p:slideViewPr>
    <p:cSldViewPr>
      <p:cViewPr>
        <p:scale>
          <a:sx n="76" d="100"/>
          <a:sy n="76" d="100"/>
        </p:scale>
        <p:origin x="-1800" y="-3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076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140"/>
      <c:perspective val="0"/>
    </c:view3D>
    <c:plotArea>
      <c:layout>
        <c:manualLayout>
          <c:layoutTarget val="inner"/>
          <c:xMode val="edge"/>
          <c:yMode val="edge"/>
          <c:x val="7.2599531615925084E-2"/>
          <c:y val="0.28969957081545072"/>
          <c:w val="0.57611241217798592"/>
          <c:h val="0.4184549356223176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42328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gradFill rotWithShape="0">
                <a:gsLst>
                  <a:gs pos="0">
                    <a:srgbClr val="FFFFFF"/>
                  </a:gs>
                  <a:gs pos="100000">
                    <a:srgbClr val="000080"/>
                  </a:gs>
                </a:gsLst>
                <a:path path="rect">
                  <a:fillToRect l="50000" t="50000" r="50000" b="50000"/>
                </a:path>
              </a:gradFill>
              <a:ln w="4232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4232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FF99CC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ln w="4232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3370483377077866"/>
                  <c:y val="-0.115433628269391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49,5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7,9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30,6</a:t>
                    </a:r>
                    <a:endParaRPr lang="en-US"/>
                  </a:p>
                </c:rich>
              </c:tx>
              <c:showPercent val="1"/>
            </c:dLbl>
            <c:numFmt formatCode="0.0%" sourceLinked="0"/>
            <c:spPr>
              <a:noFill/>
              <a:ln w="2821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4638.3999999999996</c:v>
                </c:pt>
                <c:pt idx="1">
                  <c:v>738.6</c:v>
                </c:pt>
                <c:pt idx="2">
                  <c:v>2178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4109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1410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4109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821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4109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1410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410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4109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821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  <c:spPr>
        <a:noFill/>
        <a:ln w="1410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355971896955519"/>
          <c:y val="0.17381974248927043"/>
          <c:w val="0.25292740046838402"/>
          <c:h val="0.70386266094420591"/>
        </c:manualLayout>
      </c:layout>
      <c:spPr>
        <a:noFill/>
        <a:ln w="3527">
          <a:solidFill>
            <a:schemeClr val="tx1"/>
          </a:solidFill>
          <a:prstDash val="solid"/>
        </a:ln>
      </c:spPr>
      <c:txPr>
        <a:bodyPr/>
        <a:lstStyle/>
        <a:p>
          <a:pPr>
            <a:defRPr sz="1222" b="1" i="0" u="none" strike="noStrike" baseline="0">
              <a:solidFill>
                <a:schemeClr val="tx1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35000"/>
            <a:ext cx="1951037" cy="5621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635000"/>
            <a:ext cx="5702300" cy="562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6125" y="1938338"/>
            <a:ext cx="7634288" cy="4318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6125" y="1938338"/>
            <a:ext cx="7634288" cy="4318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015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1938338"/>
            <a:ext cx="37417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35000"/>
            <a:ext cx="7805737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4288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5976938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БЮДЖЕТ ДЛЯ ГРАЖДАН</a:t>
            </a:r>
            <a:br>
              <a:rPr lang="ru-RU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sz="4200" dirty="0" smtClean="0">
                <a:solidFill>
                  <a:srgbClr val="FF0000"/>
                </a:solidFill>
                <a:latin typeface="Georgia" pitchFamily="18" charset="0"/>
              </a:rPr>
              <a:t>«поселок </a:t>
            </a:r>
            <a:r>
              <a:rPr lang="ru-RU" sz="4200" dirty="0" err="1" smtClean="0">
                <a:solidFill>
                  <a:srgbClr val="FF0000"/>
                </a:solidFill>
                <a:latin typeface="Georgia" pitchFamily="18" charset="0"/>
              </a:rPr>
              <a:t>Касторное</a:t>
            </a:r>
            <a:r>
              <a:rPr lang="ru-RU" sz="4200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  Курской области на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2018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год </a:t>
            </a:r>
            <a:b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>Муниципальный бюджет – это форма</a:t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>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200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 rot="-5400000">
            <a:off x="1004094" y="872332"/>
            <a:ext cx="2736850" cy="4392612"/>
          </a:xfrm>
          <a:prstGeom prst="horizontalScroll">
            <a:avLst>
              <a:gd name="adj" fmla="val 12500"/>
            </a:avLst>
          </a:prstGeom>
          <a:solidFill>
            <a:srgbClr val="EFC7E4">
              <a:alpha val="50195"/>
            </a:srgbClr>
          </a:solidFill>
          <a:ln w="38160" cap="sq">
            <a:solidFill>
              <a:srgbClr val="8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Доходы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поступающие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в бюджет денежные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средства в виде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налоговых , неналоговых и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безвозмездных поступлений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 rot="-5400000">
            <a:off x="5432426" y="908050"/>
            <a:ext cx="2736850" cy="4321175"/>
          </a:xfrm>
          <a:prstGeom prst="horizontalScroll">
            <a:avLst>
              <a:gd name="adj" fmla="val 12500"/>
            </a:avLst>
          </a:prstGeom>
          <a:solidFill>
            <a:srgbClr val="ABBAFB">
              <a:alpha val="50195"/>
            </a:srgbClr>
          </a:solidFill>
          <a:ln w="38160" cap="sq">
            <a:solidFill>
              <a:srgbClr val="0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Расходы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денежные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средства, направляемые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на финансовое обеспечение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задач и функций органов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местного самоуправления</a:t>
            </a:r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468313" y="4652963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F8BDA6">
              <a:alpha val="50195"/>
            </a:srgbClr>
          </a:solidFill>
          <a:ln w="38160" cap="sq">
            <a:solidFill>
              <a:srgbClr val="CC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Дефицит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превышение расходов бюджета над его доходами</a:t>
            </a:r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468313" y="5661025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B4FAA4">
              <a:alpha val="50195"/>
            </a:srgbClr>
          </a:solidFill>
          <a:ln w="3816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Профицит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превышение доходов бюджета над его расходами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smtClean="0">
                <a:solidFill>
                  <a:srgbClr val="A50021"/>
                </a:solidFill>
                <a:latin typeface="Georgia" pitchFamily="18" charset="0"/>
              </a:rPr>
              <a:t>Составление бюджета основывается на:</a:t>
            </a:r>
            <a:r>
              <a:rPr lang="ru-RU" sz="2400" smtClean="0"/>
              <a:t> </a:t>
            </a:r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0" y="1844675"/>
            <a:ext cx="4608513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Бюджетном послании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 Президента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Российской Федерации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4572000" y="1844675"/>
            <a:ext cx="4572000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Основных направлениях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 бюджетной и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налоговой политики</a:t>
            </a:r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4606925" y="4437063"/>
            <a:ext cx="4537075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Муниципальных программах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  <a:t>Администрации поселка </a:t>
            </a:r>
            <a:r>
              <a:rPr lang="ru-RU" b="1" dirty="0" err="1" smtClean="0">
                <a:solidFill>
                  <a:srgbClr val="FF0066"/>
                </a:solidFill>
                <a:latin typeface="Georgia" pitchFamily="18" charset="0"/>
              </a:rPr>
              <a:t>Касторное</a:t>
            </a:r>
            <a:endParaRPr lang="ru-RU" b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8199" name="AutoShape 6"/>
          <p:cNvSpPr>
            <a:spLocks noChangeArrowheads="1"/>
          </p:cNvSpPr>
          <p:nvPr/>
        </p:nvSpPr>
        <p:spPr bwMode="auto">
          <a:xfrm>
            <a:off x="0" y="4437063"/>
            <a:ext cx="4572000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Прогнозе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социально-экономического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 развития МО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  <a:t>«поселок </a:t>
            </a:r>
            <a:r>
              <a:rPr lang="ru-RU" b="1" dirty="0" err="1" smtClean="0">
                <a:solidFill>
                  <a:srgbClr val="FF0066"/>
                </a:solidFill>
                <a:latin typeface="Georgia" pitchFamily="18" charset="0"/>
              </a:rPr>
              <a:t>Касторное</a:t>
            </a:r>
            <a: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  <a:t>»</a:t>
            </a:r>
            <a:endParaRPr lang="ru-RU" b="1" dirty="0">
              <a:solidFill>
                <a:srgbClr val="FF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80400" cy="1296988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Основные параметры бюджета </a:t>
            </a:r>
            <a:b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муниципального образования </a:t>
            </a:r>
            <a:b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«поселок </a:t>
            </a:r>
            <a:r>
              <a:rPr lang="ru-RU" sz="2400" dirty="0" err="1" smtClean="0">
                <a:solidFill>
                  <a:srgbClr val="DA102D"/>
                </a:solidFill>
                <a:latin typeface="Georgia" pitchFamily="18" charset="0"/>
              </a:rPr>
              <a:t>Касторное</a:t>
            </a: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» Курской области на </a:t>
            </a: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2018 </a:t>
            </a: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год  </a:t>
            </a:r>
          </a:p>
        </p:txBody>
      </p:sp>
      <p:graphicFrame>
        <p:nvGraphicFramePr>
          <p:cNvPr id="7171" name="Group 3"/>
          <p:cNvGraphicFramePr>
            <a:graphicFrameLocks noGrp="1"/>
          </p:cNvGraphicFramePr>
          <p:nvPr/>
        </p:nvGraphicFramePr>
        <p:xfrm>
          <a:off x="468313" y="2071678"/>
          <a:ext cx="7032645" cy="4386273"/>
        </p:xfrm>
        <a:graphic>
          <a:graphicData uri="http://schemas.openxmlformats.org/drawingml/2006/table">
            <a:tbl>
              <a:tblPr/>
              <a:tblGrid>
                <a:gridCol w="4431964"/>
                <a:gridCol w="2600681"/>
              </a:tblGrid>
              <a:tr h="7220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Наименование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2018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75642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Доходы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(тыс. 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10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750,8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13523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В том числе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собственные доходы (тыс.рублей)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9365,0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8612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Расходы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(тыс. 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10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750,8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69420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Дефицит местного бюджета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0.00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14400" y="428604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</a:rPr>
              <a:t>Доходы бюджета муниципального образования </a:t>
            </a:r>
            <a:r>
              <a:rPr lang="ru-RU" sz="3000" b="1" i="1" dirty="0" smtClean="0">
                <a:solidFill>
                  <a:srgbClr val="C61E0C"/>
                </a:solidFill>
                <a:latin typeface="Georgia" pitchFamily="18" charset="0"/>
              </a:rPr>
              <a:t>«поселок </a:t>
            </a:r>
            <a:r>
              <a:rPr lang="ru-RU" sz="3000" b="1" i="1" dirty="0" err="1" smtClean="0">
                <a:solidFill>
                  <a:srgbClr val="C61E0C"/>
                </a:solidFill>
                <a:latin typeface="Georgia" pitchFamily="18" charset="0"/>
              </a:rPr>
              <a:t>Касторное</a:t>
            </a:r>
            <a:r>
              <a:rPr lang="ru-RU" sz="3000" b="1" i="1" dirty="0" smtClean="0">
                <a:solidFill>
                  <a:srgbClr val="C61E0C"/>
                </a:solidFill>
                <a:latin typeface="Georgia" pitchFamily="18" charset="0"/>
              </a:rPr>
              <a:t>» </a:t>
            </a: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</a:rPr>
              <a:t>на </a:t>
            </a:r>
            <a:r>
              <a:rPr lang="ru-RU" sz="3000" b="1" i="1" dirty="0" smtClean="0">
                <a:solidFill>
                  <a:srgbClr val="C61E0C"/>
                </a:solidFill>
                <a:latin typeface="Georgia" pitchFamily="18" charset="0"/>
              </a:rPr>
              <a:t>2017 </a:t>
            </a: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</a:rPr>
              <a:t>год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179388" y="1844675"/>
            <a:ext cx="8458200" cy="4459288"/>
            <a:chOff x="113" y="1162"/>
            <a:chExt cx="5328" cy="2809"/>
          </a:xfrm>
        </p:grpSpPr>
        <p:cxnSp>
          <p:nvCxnSpPr>
            <p:cNvPr id="10245" name="AutoShape 4"/>
            <p:cNvCxnSpPr>
              <a:cxnSpLocks noChangeShapeType="1"/>
              <a:stCxn id="10253" idx="0"/>
            </p:cNvCxnSpPr>
            <p:nvPr/>
          </p:nvCxnSpPr>
          <p:spPr bwMode="auto">
            <a:xfrm rot="16200000" flipV="1">
              <a:off x="3427" y="1633"/>
              <a:ext cx="565" cy="1867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6" name="AutoShape 5"/>
            <p:cNvCxnSpPr>
              <a:cxnSpLocks noChangeShapeType="1"/>
              <a:stCxn id="10252" idx="0"/>
            </p:cNvCxnSpPr>
            <p:nvPr/>
          </p:nvCxnSpPr>
          <p:spPr bwMode="auto">
            <a:xfrm rot="16200000" flipV="1">
              <a:off x="2494" y="2567"/>
              <a:ext cx="565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7" name="AutoShape 6"/>
            <p:cNvCxnSpPr>
              <a:cxnSpLocks noChangeShapeType="1"/>
              <a:stCxn id="10251" idx="0"/>
            </p:cNvCxnSpPr>
            <p:nvPr/>
          </p:nvCxnSpPr>
          <p:spPr bwMode="auto">
            <a:xfrm rot="-5400000">
              <a:off x="1561" y="1635"/>
              <a:ext cx="565" cy="1864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1978" y="1162"/>
              <a:ext cx="1597" cy="11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>
                    <a:alpha val="48999"/>
                  </a:srgbClr>
                </a:gs>
                <a:gs pos="50000">
                  <a:srgbClr val="FFEBFA"/>
                </a:gs>
                <a:gs pos="100000">
                  <a:srgbClr val="5E9EFF">
                    <a:alpha val="48999"/>
                  </a:srgbClr>
                </a:gs>
              </a:gsLst>
              <a:lin ang="2700000" scaled="1"/>
            </a:gradFill>
            <a:ln w="50760" cap="sq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2200" b="1" dirty="0">
                  <a:solidFill>
                    <a:srgbClr val="000066"/>
                  </a:solidFill>
                  <a:latin typeface="Georgia" pitchFamily="18" charset="0"/>
                </a:rPr>
                <a:t>Доходы (всего)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10 </a:t>
              </a: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750,8 </a:t>
              </a:r>
              <a:r>
                <a:rPr lang="ru-RU" sz="2200" b="1" dirty="0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  <p:sp>
          <p:nvSpPr>
            <p:cNvPr id="10251" name="AutoShape 8"/>
            <p:cNvSpPr>
              <a:spLocks noChangeArrowheads="1"/>
            </p:cNvSpPr>
            <p:nvPr/>
          </p:nvSpPr>
          <p:spPr bwMode="auto">
            <a:xfrm>
              <a:off x="113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Налоговые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  <a:latin typeface="Georgia" pitchFamily="18" charset="0"/>
                </a:rPr>
                <a:t>Доходы</a:t>
              </a:r>
              <a:endParaRPr lang="ru-RU" sz="2000" b="1" dirty="0">
                <a:solidFill>
                  <a:srgbClr val="000066"/>
                </a:solidFill>
                <a:latin typeface="Georgia" pitchFamily="18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  <a:latin typeface="Georgia" pitchFamily="18" charset="0"/>
                </a:rPr>
                <a:t>8901,4 </a:t>
              </a: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  <p:sp>
          <p:nvSpPr>
            <p:cNvPr id="10252" name="AutoShape 9"/>
            <p:cNvSpPr>
              <a:spLocks noChangeArrowheads="1"/>
            </p:cNvSpPr>
            <p:nvPr/>
          </p:nvSpPr>
          <p:spPr bwMode="auto">
            <a:xfrm>
              <a:off x="1978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Неналоговые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 доходы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  <a:latin typeface="Georgia" pitchFamily="18" charset="0"/>
                </a:rPr>
                <a:t>463,6тыс.руб</a:t>
              </a: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.</a:t>
              </a:r>
            </a:p>
          </p:txBody>
        </p:sp>
        <p:sp>
          <p:nvSpPr>
            <p:cNvPr id="10253" name="AutoShape 10"/>
            <p:cNvSpPr>
              <a:spLocks noChangeArrowheads="1"/>
            </p:cNvSpPr>
            <p:nvPr/>
          </p:nvSpPr>
          <p:spPr bwMode="auto">
            <a:xfrm>
              <a:off x="3844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Безвозмездные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 поступления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  <a:latin typeface="Georgia" pitchFamily="18" charset="0"/>
                </a:rPr>
                <a:t>135,8 </a:t>
              </a: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Структура налоговых и неналоговых (собственных) доходов бюджета</a:t>
            </a:r>
            <a:b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 муниципального образования «поселок </a:t>
            </a:r>
            <a:r>
              <a:rPr lang="ru-RU" sz="2800" dirty="0" err="1" smtClean="0">
                <a:solidFill>
                  <a:srgbClr val="0033CC"/>
                </a:solidFill>
                <a:latin typeface="Georgia" pitchFamily="18" charset="0"/>
              </a:rPr>
              <a:t>Касторное</a:t>
            </a: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» </a:t>
            </a:r>
            <a:b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на </a:t>
            </a: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2018 </a:t>
            </a: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год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1344613"/>
          <a:ext cx="9144000" cy="503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Расходы бюджета муниципального образования «поселок </a:t>
            </a:r>
            <a:r>
              <a:rPr lang="ru-RU" sz="2000" dirty="0" err="1" smtClean="0">
                <a:solidFill>
                  <a:srgbClr val="DA102D"/>
                </a:solidFill>
                <a:latin typeface="Georgia" pitchFamily="18" charset="0"/>
              </a:rPr>
              <a:t>Касторное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» Курской области на 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2018 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год  (тыс.руб.)</a:t>
            </a:r>
          </a:p>
        </p:txBody>
      </p:sp>
      <p:graphicFrame>
        <p:nvGraphicFramePr>
          <p:cNvPr id="12359" name="Group 71"/>
          <p:cNvGraphicFramePr>
            <a:graphicFrameLocks noGrp="1"/>
          </p:cNvGraphicFramePr>
          <p:nvPr/>
        </p:nvGraphicFramePr>
        <p:xfrm>
          <a:off x="468313" y="1142982"/>
          <a:ext cx="7461273" cy="4799034"/>
        </p:xfrm>
        <a:graphic>
          <a:graphicData uri="http://schemas.openxmlformats.org/drawingml/2006/table">
            <a:tbl>
              <a:tblPr/>
              <a:tblGrid>
                <a:gridCol w="3999100"/>
                <a:gridCol w="3462173"/>
              </a:tblGrid>
              <a:tr h="39227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Показатели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2018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год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5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6344,0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Национальная безопасность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122,9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9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1040,2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0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3129,7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charset="-122"/>
                          <a:cs typeface="Times New Roman" pitchFamily="18" charset="0"/>
                        </a:rPr>
                        <a:t>Социальная политика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60,0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54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,0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0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Условно утвержденные расходы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10027,2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9286908" cy="69651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515384" cy="765175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«Программная» структура бюджета муниципального образования «поселок </a:t>
            </a:r>
            <a:r>
              <a:rPr lang="ru-RU" sz="1600" dirty="0" err="1" smtClean="0">
                <a:solidFill>
                  <a:srgbClr val="1818D2"/>
                </a:solidFill>
                <a:latin typeface="Georgia" pitchFamily="18" charset="0"/>
              </a:rPr>
              <a:t>Касторное</a:t>
            </a: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» Курской области в </a:t>
            </a: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2018 </a:t>
            </a: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году (тыс.руб.)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428596" y="857232"/>
          <a:ext cx="8715404" cy="8177220"/>
        </p:xfrm>
        <a:graphic>
          <a:graphicData uri="http://schemas.openxmlformats.org/drawingml/2006/table">
            <a:tbl>
              <a:tblPr/>
              <a:tblGrid>
                <a:gridCol w="7092141"/>
                <a:gridCol w="1623263"/>
              </a:tblGrid>
              <a:tr h="7810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Показатель</a:t>
                      </a:r>
                    </a:p>
                  </a:txBody>
                  <a:tcPr marL="90000" marR="90000" marT="7344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2018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год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92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Расходы, всего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из них: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750,8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6948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Расходы на реализацию муниципальных программ, в том числе: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4506,8</a:t>
                      </a:r>
                      <a:endParaRPr lang="ru-RU" sz="1400" b="1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53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1. Муниципальная программа «Энергосбережение и повышение энергетической эффективности в МО»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50,0</a:t>
                      </a:r>
                      <a:endParaRPr lang="ru-RU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16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2. Муниципальная программа «социальная поддержка граждан»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60,0</a:t>
                      </a:r>
                      <a:endParaRPr lang="ru-RU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3. Муниципальная программа «Обеспечение доступным и комфортным жильем и коммунальными услугами граждан» МО «поселок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Касторное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2929,7</a:t>
                      </a:r>
                      <a:endParaRPr lang="ru-RU" sz="1400" b="1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16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4. Муниципальная программа  и «Развитие муниципальной службы»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5.Муниципальная 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400" i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72,9</a:t>
                      </a:r>
                      <a:endParaRPr lang="ru-RU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6.Муниципальная 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программа «Охрана окружающей среды МО»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8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7.Муниципальная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программа«Повышение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54,0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8.Муниципальная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программа Курской области «Развитие транспортной системы, обеспечение перевозки пассажиров в «МО» и безопасности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дорожного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движения»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940,2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9.Муниципальная программа «Управление</a:t>
                      </a:r>
                      <a:r>
                        <a:rPr lang="ru-RU" sz="1400" b="1" baseline="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 муниципальным имуществом и земельными ресурсами»</a:t>
                      </a:r>
                      <a:endParaRPr lang="ru-RU" sz="1400" b="1" dirty="0" smtClean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10.Муниципальная программа «Профилактика правонарушений»</a:t>
                      </a:r>
                      <a:endParaRPr lang="ru-RU" sz="14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Расходы на общегосударственные вопросы </a:t>
            </a:r>
            <a:b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муниципального образования «</a:t>
            </a:r>
            <a:r>
              <a:rPr lang="ru-RU" sz="2000" dirty="0" smtClean="0">
                <a:solidFill>
                  <a:srgbClr val="DA102D"/>
                </a:solidFill>
              </a:rPr>
              <a:t>поселок </a:t>
            </a:r>
            <a:r>
              <a:rPr lang="ru-RU" sz="2000" dirty="0" err="1" smtClean="0">
                <a:solidFill>
                  <a:srgbClr val="DA102D"/>
                </a:solidFill>
              </a:rPr>
              <a:t>Касторное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» </a:t>
            </a:r>
            <a:b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 Курской области (тыс.руб.)</a:t>
            </a:r>
          </a:p>
        </p:txBody>
      </p:sp>
      <p:graphicFrame>
        <p:nvGraphicFramePr>
          <p:cNvPr id="14384" name="Group 48"/>
          <p:cNvGraphicFramePr>
            <a:graphicFrameLocks noGrp="1"/>
          </p:cNvGraphicFramePr>
          <p:nvPr/>
        </p:nvGraphicFramePr>
        <p:xfrm>
          <a:off x="1785918" y="1500174"/>
          <a:ext cx="6132513" cy="4059343"/>
        </p:xfrm>
        <a:graphic>
          <a:graphicData uri="http://schemas.openxmlformats.org/drawingml/2006/table">
            <a:tbl>
              <a:tblPr/>
              <a:tblGrid>
                <a:gridCol w="4979988"/>
                <a:gridCol w="1152525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Показатель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2018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Общегосударственные вопросы, всего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6344,0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Обеспечение функционирования главы муниципального образования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687,5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Обеспечение деятельности администрации муниципального образования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5212,7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400,0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430</Words>
  <PresentationFormat>Экран (4:3)</PresentationFormat>
  <Paragraphs>118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БЮДЖЕТ ДЛЯ ГРАЖДАН     муниципального образования «поселок Касторное»  Курской области на 2018 год   </vt:lpstr>
      <vt:lpstr>  Муниципальный бюджет – это форма  образования и расходования денежных средств, предназначенных для финансового обеспечения задач и функций органов местного самоуправления  </vt:lpstr>
      <vt:lpstr>Составление бюджета основывается на: </vt:lpstr>
      <vt:lpstr>Основные параметры бюджета  муниципального образования  «поселок Касторное» Курской области на 2018 год  </vt:lpstr>
      <vt:lpstr>Слайд 5</vt:lpstr>
      <vt:lpstr> Структура налоговых и неналоговых (собственных) доходов бюджета  муниципального образования «поселок Касторное»  на 2018 год</vt:lpstr>
      <vt:lpstr>Расходы бюджета муниципального образования «поселок Касторное» Курской области на 2018 год  (тыс.руб.)</vt:lpstr>
      <vt:lpstr>«Программная» структура бюджета муниципального образования «поселок Касторное» Курской области в 2018 году (тыс.руб.)</vt:lpstr>
      <vt:lpstr>Расходы на общегосударственные вопросы  муниципального образования «поселок Касторное»   Курской области (тыс.руб.)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  муниципального образования «Стакановский сельсовет» Черемисиновского района Курской области на 2015 год  и на плановый период  2016 и 2017 годов</dc:title>
  <dc:creator>Admin</dc:creator>
  <cp:lastModifiedBy>Пользователь</cp:lastModifiedBy>
  <cp:revision>57</cp:revision>
  <cp:lastPrinted>1601-01-01T00:00:00Z</cp:lastPrinted>
  <dcterms:created xsi:type="dcterms:W3CDTF">2014-12-29T18:34:03Z</dcterms:created>
  <dcterms:modified xsi:type="dcterms:W3CDTF">2018-02-12T06:34:59Z</dcterms:modified>
</cp:coreProperties>
</file>